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5" r:id="rId3"/>
  </p:sldMasterIdLst>
  <p:notesMasterIdLst>
    <p:notesMasterId r:id="rId20"/>
  </p:notesMasterIdLst>
  <p:sldIdLst>
    <p:sldId id="305" r:id="rId4"/>
    <p:sldId id="324" r:id="rId5"/>
    <p:sldId id="306" r:id="rId6"/>
    <p:sldId id="309" r:id="rId7"/>
    <p:sldId id="310" r:id="rId8"/>
    <p:sldId id="326" r:id="rId9"/>
    <p:sldId id="312" r:id="rId10"/>
    <p:sldId id="322" r:id="rId11"/>
    <p:sldId id="327" r:id="rId12"/>
    <p:sldId id="313" r:id="rId13"/>
    <p:sldId id="323" r:id="rId14"/>
    <p:sldId id="328" r:id="rId15"/>
    <p:sldId id="314" r:id="rId16"/>
    <p:sldId id="318" r:id="rId17"/>
    <p:sldId id="307" r:id="rId18"/>
    <p:sldId id="32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,Hualiang" initials="Z" lastIdx="3" clrIdx="0">
    <p:extLst>
      <p:ext uri="{19B8F6BF-5375-455C-9EA6-DF929625EA0E}">
        <p15:presenceInfo xmlns:p15="http://schemas.microsoft.com/office/powerpoint/2012/main" userId="S-1-5-21-3689171631-189274284-2341753515-808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1" autoAdjust="0"/>
    <p:restoredTop sz="91711"/>
  </p:normalViewPr>
  <p:slideViewPr>
    <p:cSldViewPr snapToGrid="0">
      <p:cViewPr varScale="1">
        <p:scale>
          <a:sx n="125" d="100"/>
          <a:sy n="125" d="100"/>
        </p:scale>
        <p:origin x="184" y="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2B6AD0-3411-EE47-B056-C4E36B3CAA16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C42F0EF6-FA58-D841-9DEA-3A6AB56042A8}">
      <dgm:prSet phldrT="[文本]" custT="1"/>
      <dgm:spPr/>
      <dgm:t>
        <a:bodyPr/>
        <a:lstStyle/>
        <a:p>
          <a:r>
            <a:rPr lang="zh-CN" altLang="en-US" sz="1200" dirty="0"/>
            <a:t>团队内部评审</a:t>
          </a:r>
        </a:p>
      </dgm:t>
    </dgm:pt>
    <dgm:pt modelId="{546AC15C-80A5-D548-8836-6B28156C10EA}" type="parTrans" cxnId="{FFCC1748-6970-0048-B370-BD207C75E855}">
      <dgm:prSet/>
      <dgm:spPr/>
      <dgm:t>
        <a:bodyPr/>
        <a:lstStyle/>
        <a:p>
          <a:endParaRPr lang="zh-CN" altLang="en-US" sz="1200"/>
        </a:p>
      </dgm:t>
    </dgm:pt>
    <dgm:pt modelId="{7630EEA9-B5FA-3B47-B66D-8C339325E8B7}" type="sibTrans" cxnId="{FFCC1748-6970-0048-B370-BD207C75E855}">
      <dgm:prSet custT="1"/>
      <dgm:spPr/>
      <dgm:t>
        <a:bodyPr/>
        <a:lstStyle/>
        <a:p>
          <a:endParaRPr lang="zh-CN" altLang="en-US" sz="1200"/>
        </a:p>
      </dgm:t>
    </dgm:pt>
    <dgm:pt modelId="{4272BE35-0457-6646-9E13-3B85DFE73802}">
      <dgm:prSet phldrT="[文本]" custT="1"/>
      <dgm:spPr/>
      <dgm:t>
        <a:bodyPr/>
        <a:lstStyle/>
        <a:p>
          <a:r>
            <a:rPr lang="zh-CN" altLang="en-US" sz="1200" dirty="0"/>
            <a:t>全团队</a:t>
          </a:r>
          <a:r>
            <a:rPr lang="en-US" altLang="zh-CN" sz="1200" dirty="0"/>
            <a:t>plan1</a:t>
          </a:r>
          <a:endParaRPr lang="zh-CN" altLang="en-US" sz="1200" dirty="0"/>
        </a:p>
      </dgm:t>
    </dgm:pt>
    <dgm:pt modelId="{6476C626-139A-3B4E-83E0-6E07199D58C7}" type="parTrans" cxnId="{C0379520-02EC-AE4C-A819-B108FD9379CE}">
      <dgm:prSet/>
      <dgm:spPr/>
      <dgm:t>
        <a:bodyPr/>
        <a:lstStyle/>
        <a:p>
          <a:endParaRPr lang="zh-CN" altLang="en-US" sz="1200"/>
        </a:p>
      </dgm:t>
    </dgm:pt>
    <dgm:pt modelId="{88D2798F-E999-4C45-B063-B28E8F08FADF}" type="sibTrans" cxnId="{C0379520-02EC-AE4C-A819-B108FD9379CE}">
      <dgm:prSet custT="1"/>
      <dgm:spPr/>
      <dgm:t>
        <a:bodyPr/>
        <a:lstStyle/>
        <a:p>
          <a:endParaRPr lang="zh-CN" altLang="en-US" sz="1200"/>
        </a:p>
      </dgm:t>
    </dgm:pt>
    <dgm:pt modelId="{E2D527E4-0085-AD4C-BB96-23590BFBFA49}">
      <dgm:prSet phldrT="[文本]" custT="1"/>
      <dgm:spPr/>
      <dgm:t>
        <a:bodyPr/>
        <a:lstStyle/>
        <a:p>
          <a:r>
            <a:rPr lang="zh-CN" altLang="en-US" sz="1200" dirty="0"/>
            <a:t>全团队</a:t>
          </a:r>
          <a:r>
            <a:rPr lang="en-US" altLang="zh-CN" sz="1200" dirty="0"/>
            <a:t>plan2</a:t>
          </a:r>
          <a:endParaRPr lang="zh-CN" altLang="en-US" sz="1200" dirty="0"/>
        </a:p>
      </dgm:t>
    </dgm:pt>
    <dgm:pt modelId="{FDD4A141-F3A7-8A49-B9FC-5DF4C2F5BA4C}" type="parTrans" cxnId="{0B82AF05-7CD4-FF45-923A-00543653A458}">
      <dgm:prSet/>
      <dgm:spPr/>
      <dgm:t>
        <a:bodyPr/>
        <a:lstStyle/>
        <a:p>
          <a:endParaRPr lang="zh-CN" altLang="en-US" sz="1200"/>
        </a:p>
      </dgm:t>
    </dgm:pt>
    <dgm:pt modelId="{41BF5F31-439A-1549-BE08-442587295E2C}" type="sibTrans" cxnId="{0B82AF05-7CD4-FF45-923A-00543653A458}">
      <dgm:prSet/>
      <dgm:spPr/>
      <dgm:t>
        <a:bodyPr/>
        <a:lstStyle/>
        <a:p>
          <a:endParaRPr lang="zh-CN" altLang="en-US" sz="1200"/>
        </a:p>
      </dgm:t>
    </dgm:pt>
    <dgm:pt modelId="{24C7E68B-0746-E84A-8E65-2797A504A863}" type="pres">
      <dgm:prSet presAssocID="{AD2B6AD0-3411-EE47-B056-C4E36B3CAA16}" presName="linearFlow" presStyleCnt="0">
        <dgm:presLayoutVars>
          <dgm:resizeHandles val="exact"/>
        </dgm:presLayoutVars>
      </dgm:prSet>
      <dgm:spPr/>
    </dgm:pt>
    <dgm:pt modelId="{5BE55D29-4B48-C74B-A9BA-C3ADC761429F}" type="pres">
      <dgm:prSet presAssocID="{C42F0EF6-FA58-D841-9DEA-3A6AB56042A8}" presName="node" presStyleLbl="node1" presStyleIdx="0" presStyleCnt="3">
        <dgm:presLayoutVars>
          <dgm:bulletEnabled val="1"/>
        </dgm:presLayoutVars>
      </dgm:prSet>
      <dgm:spPr/>
    </dgm:pt>
    <dgm:pt modelId="{F1EB90B5-DBD7-8245-A248-0B0838A0774B}" type="pres">
      <dgm:prSet presAssocID="{7630EEA9-B5FA-3B47-B66D-8C339325E8B7}" presName="sibTrans" presStyleLbl="sibTrans2D1" presStyleIdx="0" presStyleCnt="2"/>
      <dgm:spPr/>
    </dgm:pt>
    <dgm:pt modelId="{134FBF18-3E59-3F4F-A3D8-2122E278CC22}" type="pres">
      <dgm:prSet presAssocID="{7630EEA9-B5FA-3B47-B66D-8C339325E8B7}" presName="connectorText" presStyleLbl="sibTrans2D1" presStyleIdx="0" presStyleCnt="2"/>
      <dgm:spPr/>
    </dgm:pt>
    <dgm:pt modelId="{58680B74-CF6A-EA4A-91F4-BB87A8BA3F56}" type="pres">
      <dgm:prSet presAssocID="{4272BE35-0457-6646-9E13-3B85DFE73802}" presName="node" presStyleLbl="node1" presStyleIdx="1" presStyleCnt="3" custLinFactNeighborX="-1431">
        <dgm:presLayoutVars>
          <dgm:bulletEnabled val="1"/>
        </dgm:presLayoutVars>
      </dgm:prSet>
      <dgm:spPr/>
    </dgm:pt>
    <dgm:pt modelId="{779BEAB4-374E-234B-A3BF-FF64BFC1E3DC}" type="pres">
      <dgm:prSet presAssocID="{88D2798F-E999-4C45-B063-B28E8F08FADF}" presName="sibTrans" presStyleLbl="sibTrans2D1" presStyleIdx="1" presStyleCnt="2"/>
      <dgm:spPr/>
    </dgm:pt>
    <dgm:pt modelId="{8414DBF5-9A95-384A-80A1-97BCB9B0EBAF}" type="pres">
      <dgm:prSet presAssocID="{88D2798F-E999-4C45-B063-B28E8F08FADF}" presName="connectorText" presStyleLbl="sibTrans2D1" presStyleIdx="1" presStyleCnt="2"/>
      <dgm:spPr/>
    </dgm:pt>
    <dgm:pt modelId="{55EF8A67-1C6B-2346-8351-E4F5D58E288C}" type="pres">
      <dgm:prSet presAssocID="{E2D527E4-0085-AD4C-BB96-23590BFBFA49}" presName="node" presStyleLbl="node1" presStyleIdx="2" presStyleCnt="3">
        <dgm:presLayoutVars>
          <dgm:bulletEnabled val="1"/>
        </dgm:presLayoutVars>
      </dgm:prSet>
      <dgm:spPr/>
    </dgm:pt>
  </dgm:ptLst>
  <dgm:cxnLst>
    <dgm:cxn modelId="{0B82AF05-7CD4-FF45-923A-00543653A458}" srcId="{AD2B6AD0-3411-EE47-B056-C4E36B3CAA16}" destId="{E2D527E4-0085-AD4C-BB96-23590BFBFA49}" srcOrd="2" destOrd="0" parTransId="{FDD4A141-F3A7-8A49-B9FC-5DF4C2F5BA4C}" sibTransId="{41BF5F31-439A-1549-BE08-442587295E2C}"/>
    <dgm:cxn modelId="{C0379520-02EC-AE4C-A819-B108FD9379CE}" srcId="{AD2B6AD0-3411-EE47-B056-C4E36B3CAA16}" destId="{4272BE35-0457-6646-9E13-3B85DFE73802}" srcOrd="1" destOrd="0" parTransId="{6476C626-139A-3B4E-83E0-6E07199D58C7}" sibTransId="{88D2798F-E999-4C45-B063-B28E8F08FADF}"/>
    <dgm:cxn modelId="{DC2A6F3E-9BCE-1F4A-83B3-C213EC10E058}" type="presOf" srcId="{C42F0EF6-FA58-D841-9DEA-3A6AB56042A8}" destId="{5BE55D29-4B48-C74B-A9BA-C3ADC761429F}" srcOrd="0" destOrd="0" presId="urn:microsoft.com/office/officeart/2005/8/layout/process2"/>
    <dgm:cxn modelId="{FFCC1748-6970-0048-B370-BD207C75E855}" srcId="{AD2B6AD0-3411-EE47-B056-C4E36B3CAA16}" destId="{C42F0EF6-FA58-D841-9DEA-3A6AB56042A8}" srcOrd="0" destOrd="0" parTransId="{546AC15C-80A5-D548-8836-6B28156C10EA}" sibTransId="{7630EEA9-B5FA-3B47-B66D-8C339325E8B7}"/>
    <dgm:cxn modelId="{E331CC9F-1266-C24C-90E7-1402B71C6CD0}" type="presOf" srcId="{E2D527E4-0085-AD4C-BB96-23590BFBFA49}" destId="{55EF8A67-1C6B-2346-8351-E4F5D58E288C}" srcOrd="0" destOrd="0" presId="urn:microsoft.com/office/officeart/2005/8/layout/process2"/>
    <dgm:cxn modelId="{4A264EA0-C151-0543-B110-467B5516C66C}" type="presOf" srcId="{88D2798F-E999-4C45-B063-B28E8F08FADF}" destId="{779BEAB4-374E-234B-A3BF-FF64BFC1E3DC}" srcOrd="0" destOrd="0" presId="urn:microsoft.com/office/officeart/2005/8/layout/process2"/>
    <dgm:cxn modelId="{DB4739A3-75FB-C04A-B340-40F3184CF254}" type="presOf" srcId="{4272BE35-0457-6646-9E13-3B85DFE73802}" destId="{58680B74-CF6A-EA4A-91F4-BB87A8BA3F56}" srcOrd="0" destOrd="0" presId="urn:microsoft.com/office/officeart/2005/8/layout/process2"/>
    <dgm:cxn modelId="{083EE6A4-D8B8-6646-88EB-C1EE04AA1CD5}" type="presOf" srcId="{7630EEA9-B5FA-3B47-B66D-8C339325E8B7}" destId="{F1EB90B5-DBD7-8245-A248-0B0838A0774B}" srcOrd="0" destOrd="0" presId="urn:microsoft.com/office/officeart/2005/8/layout/process2"/>
    <dgm:cxn modelId="{F7211CC7-B824-5B4F-93BA-C0D598D2E1AD}" type="presOf" srcId="{88D2798F-E999-4C45-B063-B28E8F08FADF}" destId="{8414DBF5-9A95-384A-80A1-97BCB9B0EBAF}" srcOrd="1" destOrd="0" presId="urn:microsoft.com/office/officeart/2005/8/layout/process2"/>
    <dgm:cxn modelId="{7D6DB7E6-E3D6-1344-80E4-34D2862873B2}" type="presOf" srcId="{AD2B6AD0-3411-EE47-B056-C4E36B3CAA16}" destId="{24C7E68B-0746-E84A-8E65-2797A504A863}" srcOrd="0" destOrd="0" presId="urn:microsoft.com/office/officeart/2005/8/layout/process2"/>
    <dgm:cxn modelId="{679439EB-9973-504C-8A22-1D0F3065FD4E}" type="presOf" srcId="{7630EEA9-B5FA-3B47-B66D-8C339325E8B7}" destId="{134FBF18-3E59-3F4F-A3D8-2122E278CC22}" srcOrd="1" destOrd="0" presId="urn:microsoft.com/office/officeart/2005/8/layout/process2"/>
    <dgm:cxn modelId="{ACE87E1F-0FA8-C044-BD59-4D71137B029D}" type="presParOf" srcId="{24C7E68B-0746-E84A-8E65-2797A504A863}" destId="{5BE55D29-4B48-C74B-A9BA-C3ADC761429F}" srcOrd="0" destOrd="0" presId="urn:microsoft.com/office/officeart/2005/8/layout/process2"/>
    <dgm:cxn modelId="{DE902DA8-930D-1F45-A670-3040EC8F34B1}" type="presParOf" srcId="{24C7E68B-0746-E84A-8E65-2797A504A863}" destId="{F1EB90B5-DBD7-8245-A248-0B0838A0774B}" srcOrd="1" destOrd="0" presId="urn:microsoft.com/office/officeart/2005/8/layout/process2"/>
    <dgm:cxn modelId="{68BA42FD-676F-354A-8B0A-82C927D3D5E3}" type="presParOf" srcId="{F1EB90B5-DBD7-8245-A248-0B0838A0774B}" destId="{134FBF18-3E59-3F4F-A3D8-2122E278CC22}" srcOrd="0" destOrd="0" presId="urn:microsoft.com/office/officeart/2005/8/layout/process2"/>
    <dgm:cxn modelId="{B04E0AA6-2318-EE41-BC25-022E33C7D2CF}" type="presParOf" srcId="{24C7E68B-0746-E84A-8E65-2797A504A863}" destId="{58680B74-CF6A-EA4A-91F4-BB87A8BA3F56}" srcOrd="2" destOrd="0" presId="urn:microsoft.com/office/officeart/2005/8/layout/process2"/>
    <dgm:cxn modelId="{FD2D7179-F7CE-AB47-963A-303F5B65BEB4}" type="presParOf" srcId="{24C7E68B-0746-E84A-8E65-2797A504A863}" destId="{779BEAB4-374E-234B-A3BF-FF64BFC1E3DC}" srcOrd="3" destOrd="0" presId="urn:microsoft.com/office/officeart/2005/8/layout/process2"/>
    <dgm:cxn modelId="{143E4556-C3BA-264D-957A-FC7E779E6AE6}" type="presParOf" srcId="{779BEAB4-374E-234B-A3BF-FF64BFC1E3DC}" destId="{8414DBF5-9A95-384A-80A1-97BCB9B0EBAF}" srcOrd="0" destOrd="0" presId="urn:microsoft.com/office/officeart/2005/8/layout/process2"/>
    <dgm:cxn modelId="{8CE6D3A4-F511-944F-8C00-6785D11F0730}" type="presParOf" srcId="{24C7E68B-0746-E84A-8E65-2797A504A863}" destId="{55EF8A67-1C6B-2346-8351-E4F5D58E288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55D29-4B48-C74B-A9BA-C3ADC761429F}">
      <dsp:nvSpPr>
        <dsp:cNvPr id="0" name=""/>
        <dsp:cNvSpPr/>
      </dsp:nvSpPr>
      <dsp:spPr>
        <a:xfrm>
          <a:off x="607922" y="0"/>
          <a:ext cx="1014215" cy="563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团队内部评审</a:t>
          </a:r>
        </a:p>
      </dsp:txBody>
      <dsp:txXfrm>
        <a:off x="624425" y="16503"/>
        <a:ext cx="981209" cy="530446"/>
      </dsp:txXfrm>
    </dsp:sp>
    <dsp:sp modelId="{F1EB90B5-DBD7-8245-A248-0B0838A0774B}">
      <dsp:nvSpPr>
        <dsp:cNvPr id="0" name=""/>
        <dsp:cNvSpPr/>
      </dsp:nvSpPr>
      <dsp:spPr>
        <a:xfrm rot="5459027">
          <a:off x="1002110" y="577539"/>
          <a:ext cx="211326" cy="2535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032252" y="598657"/>
        <a:ext cx="152131" cy="147928"/>
      </dsp:txXfrm>
    </dsp:sp>
    <dsp:sp modelId="{58680B74-CF6A-EA4A-91F4-BB87A8BA3F56}">
      <dsp:nvSpPr>
        <dsp:cNvPr id="0" name=""/>
        <dsp:cNvSpPr/>
      </dsp:nvSpPr>
      <dsp:spPr>
        <a:xfrm>
          <a:off x="593408" y="845179"/>
          <a:ext cx="1014215" cy="563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全团队</a:t>
          </a:r>
          <a:r>
            <a:rPr lang="en-US" altLang="zh-CN" sz="1200" kern="1200" dirty="0"/>
            <a:t>plan1</a:t>
          </a:r>
          <a:endParaRPr lang="zh-CN" altLang="en-US" sz="1200" kern="1200" dirty="0"/>
        </a:p>
      </dsp:txBody>
      <dsp:txXfrm>
        <a:off x="609911" y="861682"/>
        <a:ext cx="981209" cy="530446"/>
      </dsp:txXfrm>
    </dsp:sp>
    <dsp:sp modelId="{779BEAB4-374E-234B-A3BF-FF64BFC1E3DC}">
      <dsp:nvSpPr>
        <dsp:cNvPr id="0" name=""/>
        <dsp:cNvSpPr/>
      </dsp:nvSpPr>
      <dsp:spPr>
        <a:xfrm rot="5340973">
          <a:off x="1002110" y="1422718"/>
          <a:ext cx="211326" cy="2535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031164" y="1443836"/>
        <a:ext cx="152131" cy="147928"/>
      </dsp:txXfrm>
    </dsp:sp>
    <dsp:sp modelId="{55EF8A67-1C6B-2346-8351-E4F5D58E288C}">
      <dsp:nvSpPr>
        <dsp:cNvPr id="0" name=""/>
        <dsp:cNvSpPr/>
      </dsp:nvSpPr>
      <dsp:spPr>
        <a:xfrm>
          <a:off x="607922" y="1690359"/>
          <a:ext cx="1014215" cy="563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全团队</a:t>
          </a:r>
          <a:r>
            <a:rPr lang="en-US" altLang="zh-CN" sz="1200" kern="1200" dirty="0"/>
            <a:t>plan2</a:t>
          </a:r>
          <a:endParaRPr lang="zh-CN" altLang="en-US" sz="1200" kern="1200" dirty="0"/>
        </a:p>
      </dsp:txBody>
      <dsp:txXfrm>
        <a:off x="624425" y="1706862"/>
        <a:ext cx="981209" cy="53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8F831-20E5-48CB-8AB5-3B0D3BF2317B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FE89A-B268-4E3B-A0CE-7FD2E4AC4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6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344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8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4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3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1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8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53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2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8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FE89A-B268-4E3B-A0CE-7FD2E4AC40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6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3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05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7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44" y="6057567"/>
            <a:ext cx="11740212" cy="65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3787560"/>
            <a:ext cx="10508721" cy="52154"/>
          </a:xfrm>
          <a:prstGeom prst="rect">
            <a:avLst/>
          </a:prstGeom>
          <a:noFill/>
        </p:spPr>
      </p:pic>
      <p:pic>
        <p:nvPicPr>
          <p:cNvPr id="12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2409" y="1950431"/>
            <a:ext cx="2594263" cy="825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997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" y="24273"/>
            <a:ext cx="12191999" cy="5286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467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9905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/>
          </p:cNvSpPr>
          <p:nvPr/>
        </p:nvSpPr>
        <p:spPr bwMode="auto">
          <a:xfrm>
            <a:off x="4993225" y="3451233"/>
            <a:ext cx="1102783" cy="144463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20404" tIns="60201" rIns="120404" bIns="60201" anchor="ctr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6096000" y="3451233"/>
            <a:ext cx="1102784" cy="144463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20404" tIns="60201" rIns="120404" bIns="60201" anchor="ctr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200151" y="3451225"/>
            <a:ext cx="988906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120404" tIns="60201" rIns="120404" bIns="60201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298575"/>
          </a:xfrm>
          <a:prstGeom prst="rect">
            <a:avLst/>
          </a:prstGeom>
        </p:spPr>
        <p:txBody>
          <a:bodyPr anchor="b" anchorCtr="1"/>
          <a:lstStyle>
            <a:lvl1pPr algn="ctr"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6232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" y="24273"/>
            <a:ext cx="12191999" cy="5286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467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899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/>
          </p:cNvSpPr>
          <p:nvPr/>
        </p:nvSpPr>
        <p:spPr bwMode="auto">
          <a:xfrm>
            <a:off x="4993225" y="3451233"/>
            <a:ext cx="1102783" cy="144463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20404" tIns="60201" rIns="120404" bIns="60201" anchor="ctr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6096000" y="3451233"/>
            <a:ext cx="1102784" cy="144463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120404" tIns="60201" rIns="120404" bIns="60201" anchor="ctr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200151" y="3451225"/>
            <a:ext cx="988906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120404" tIns="60201" rIns="120404" bIns="60201"/>
          <a:lstStyle/>
          <a:p>
            <a:pPr algn="ctr" defTabSz="121807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667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298575"/>
          </a:xfrm>
          <a:prstGeom prst="rect">
            <a:avLst/>
          </a:prstGeom>
        </p:spPr>
        <p:txBody>
          <a:bodyPr anchor="b" anchorCtr="1"/>
          <a:lstStyle>
            <a:lvl1pPr algn="ctr"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9580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0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12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42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49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90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0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A550-C81A-47C7-A863-29CF7BBE49EF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358FA-2918-44E4-915B-AC4D21F9A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-17"/>
            <a:ext cx="12192000" cy="857233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0680375" y="6300191"/>
            <a:ext cx="1368268" cy="42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8" y="24000"/>
            <a:ext cx="12194377" cy="528000"/>
          </a:xfrm>
          <a:prstGeom prst="rect">
            <a:avLst/>
          </a:prstGeom>
        </p:spPr>
        <p:txBody>
          <a:bodyPr vert="horz" lIns="75255" tIns="37628" rIns="75255" bIns="37628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191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59439" rtl="0" eaLnBrk="1" latinLnBrk="0" hangingPunct="1">
        <a:spcBef>
          <a:spcPct val="0"/>
        </a:spcBef>
        <a:buNone/>
        <a:defRPr lang="zh-CN" altLang="en-US" sz="3467" b="1" kern="1200" smtClean="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59790" indent="-359790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13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79543" indent="-299825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9929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73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7901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15873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638455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18174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597894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077613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79719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59439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39157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18876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398596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878315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358033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37753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2011工作\周报\xianghailong\img\bg_top.jp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-17"/>
            <a:ext cx="12192000" cy="857233"/>
          </a:xfrm>
          <a:prstGeom prst="rect">
            <a:avLst/>
          </a:prstGeom>
          <a:noFill/>
        </p:spPr>
      </p:pic>
      <p:pic>
        <p:nvPicPr>
          <p:cNvPr id="8" name="Picture 5" descr="logonew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0680375" y="6300191"/>
            <a:ext cx="1368268" cy="42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8" y="24000"/>
            <a:ext cx="12194377" cy="528000"/>
          </a:xfrm>
          <a:prstGeom prst="rect">
            <a:avLst/>
          </a:prstGeom>
        </p:spPr>
        <p:txBody>
          <a:bodyPr vert="horz" lIns="75255" tIns="37628" rIns="75255" bIns="37628" rtlCol="0"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368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59439" rtl="0" eaLnBrk="1" latinLnBrk="0" hangingPunct="1">
        <a:spcBef>
          <a:spcPct val="0"/>
        </a:spcBef>
        <a:buNone/>
        <a:defRPr lang="zh-CN" altLang="en-US" sz="3467" b="1" kern="1200" smtClean="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59790" indent="-359790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213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79543" indent="-299825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8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9929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•"/>
        <a:defRPr sz="1733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7901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–"/>
        <a:defRPr sz="14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158737" indent="-239861" algn="l" defTabSz="959439" rtl="0" eaLnBrk="1" latinLnBrk="0" hangingPunct="1">
        <a:spcBef>
          <a:spcPct val="20000"/>
        </a:spcBef>
        <a:buClr>
          <a:srgbClr val="237DAE"/>
        </a:buClr>
        <a:buFont typeface="Arial" pitchFamily="34" charset="0"/>
        <a:buChar char="»"/>
        <a:defRPr sz="1467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638455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18174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597894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077613" indent="-239861" algn="l" defTabSz="959439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79719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59439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39157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18876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398596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878315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358033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37753" algn="l" defTabSz="95943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wiki/%E5%88%97%E9%99%A3%E7%88%AD%E7%90%83" TargetMode="Externa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5%8F%E6%8D%B7%E8%BD%AF%E4%BB%B6%E5%BC%80%E5%8F%9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Scru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37329" y="3939182"/>
            <a:ext cx="7717342" cy="40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爱番番业务部 徐全刚</a:t>
            </a:r>
            <a:r>
              <a:rPr lang="en-US" altLang="zh-CN" sz="2052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zh-CN" altLang="en-US" sz="2052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1969" y="3064019"/>
            <a:ext cx="500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爱番番敏捷实践</a:t>
            </a:r>
          </a:p>
        </p:txBody>
      </p:sp>
    </p:spTree>
    <p:extLst>
      <p:ext uri="{BB962C8B-B14F-4D97-AF65-F5344CB8AC3E}">
        <p14:creationId xmlns:p14="http://schemas.microsoft.com/office/powerpoint/2010/main" val="72148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0" y="16677"/>
            <a:ext cx="12426128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敏捷流程的标准化、可视化、数字化、自动化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86AE25-7C06-7347-AFD9-7F678A6F32F3}"/>
              </a:ext>
            </a:extLst>
          </p:cNvPr>
          <p:cNvSpPr txBox="1"/>
          <p:nvPr/>
        </p:nvSpPr>
        <p:spPr>
          <a:xfrm>
            <a:off x="325212" y="1082774"/>
            <a:ext cx="4300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kumimoji="1" lang="zh-CN" altLang="en-US" sz="1867" dirty="0">
                <a:solidFill>
                  <a:srgbClr val="0000FF"/>
                </a:solidFill>
                <a:latin typeface="微软雅黑"/>
                <a:ea typeface="微软雅黑"/>
              </a:rPr>
              <a:t>每日站会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243AD-921E-7B44-A026-54BDA245AA98}"/>
              </a:ext>
            </a:extLst>
          </p:cNvPr>
          <p:cNvSpPr/>
          <p:nvPr/>
        </p:nvSpPr>
        <p:spPr>
          <a:xfrm>
            <a:off x="599895" y="1525284"/>
            <a:ext cx="385059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6" lvl="1" defTabSz="609585"/>
            <a:r>
              <a:rPr kumimoji="1" lang="zh-CN" altLang="en-US" sz="1867" dirty="0">
                <a:solidFill>
                  <a:prstClr val="black"/>
                </a:solidFill>
                <a:latin typeface="微软雅黑"/>
                <a:ea typeface="微软雅黑"/>
              </a:rPr>
              <a:t>卡片类型、字段、状态规范</a:t>
            </a:r>
            <a:endParaRPr kumimoji="1" lang="en-US" altLang="zh-CN" sz="1867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DEFB88-C756-3B41-B876-7ADC231CA4A2}"/>
              </a:ext>
            </a:extLst>
          </p:cNvPr>
          <p:cNvSpPr txBox="1"/>
          <p:nvPr/>
        </p:nvSpPr>
        <p:spPr>
          <a:xfrm>
            <a:off x="350264" y="4405363"/>
            <a:ext cx="4300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kumimoji="1" lang="zh-CN" altLang="en-US" sz="1867" dirty="0">
                <a:solidFill>
                  <a:srgbClr val="1300FF"/>
                </a:solidFill>
                <a:latin typeface="微软雅黑"/>
                <a:ea typeface="微软雅黑"/>
              </a:rPr>
              <a:t>开发过程可视化</a:t>
            </a:r>
            <a:endParaRPr kumimoji="1" lang="en-US" altLang="zh-CN" sz="1867" dirty="0">
              <a:solidFill>
                <a:srgbClr val="1300FF"/>
              </a:solidFill>
              <a:latin typeface="微软雅黑"/>
              <a:ea typeface="微软雅黑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5428DBB-3F95-6E4E-BDD3-F1BA42BF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6" y="4815729"/>
            <a:ext cx="4841329" cy="20315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0BB335-C7D4-6B4D-B3EA-CE6E6507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92" y="4815729"/>
            <a:ext cx="4312037" cy="198753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EA7A13-2E70-0A4C-8E5D-AC2E503F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0" y="2108601"/>
            <a:ext cx="3788511" cy="20884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8BB659-63F0-D94D-AEB8-74A8A376B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29" y="2048192"/>
            <a:ext cx="3498752" cy="222912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EE534CA-5CE9-654C-A8E3-FF8BD28BFC62}"/>
              </a:ext>
            </a:extLst>
          </p:cNvPr>
          <p:cNvSpPr/>
          <p:nvPr/>
        </p:nvSpPr>
        <p:spPr>
          <a:xfrm>
            <a:off x="8872395" y="1525284"/>
            <a:ext cx="25318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kumimoji="1" lang="zh-CN" altLang="en-US" sz="1867" dirty="0">
                <a:solidFill>
                  <a:prstClr val="black"/>
                </a:solidFill>
                <a:latin typeface="微软雅黑"/>
                <a:ea typeface="微软雅黑"/>
              </a:rPr>
              <a:t>跨团队需求合作机制</a:t>
            </a:r>
            <a:endParaRPr lang="zh-CN" altLang="en-US" sz="1867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86BE83-8435-6B40-B359-87F0CF3E2376}"/>
              </a:ext>
            </a:extLst>
          </p:cNvPr>
          <p:cNvSpPr/>
          <p:nvPr/>
        </p:nvSpPr>
        <p:spPr>
          <a:xfrm>
            <a:off x="5135054" y="1525283"/>
            <a:ext cx="176330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3996" lvl="1" defTabSz="609585"/>
            <a:r>
              <a:rPr kumimoji="1" lang="zh-CN" altLang="en-US" sz="1867" dirty="0">
                <a:solidFill>
                  <a:prstClr val="black"/>
                </a:solidFill>
                <a:latin typeface="微软雅黑"/>
                <a:ea typeface="微软雅黑"/>
              </a:rPr>
              <a:t>需求模板定义</a:t>
            </a:r>
            <a:endParaRPr kumimoji="1" lang="en-US" altLang="zh-CN" sz="1867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26" name="图表 8">
            <a:extLst>
              <a:ext uri="{FF2B5EF4-FFF2-40B4-BE49-F238E27FC236}">
                <a16:creationId xmlns:a16="http://schemas.microsoft.com/office/drawing/2014/main" id="{732311BC-63FB-CC44-A13D-F19223C6C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790479"/>
              </p:ext>
            </p:extLst>
          </p:nvPr>
        </p:nvGraphicFramePr>
        <p:xfrm>
          <a:off x="8703986" y="2048192"/>
          <a:ext cx="2230060" cy="2253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8" name="矩形标注 27">
            <a:extLst>
              <a:ext uri="{FF2B5EF4-FFF2-40B4-BE49-F238E27FC236}">
                <a16:creationId xmlns:a16="http://schemas.microsoft.com/office/drawing/2014/main" id="{14D814E6-3A68-FA43-B87B-01F71C635393}"/>
              </a:ext>
            </a:extLst>
          </p:cNvPr>
          <p:cNvSpPr/>
          <p:nvPr/>
        </p:nvSpPr>
        <p:spPr>
          <a:xfrm>
            <a:off x="10493829" y="1913364"/>
            <a:ext cx="1596571" cy="815323"/>
          </a:xfrm>
          <a:prstGeom prst="wedgeRectCallout">
            <a:avLst>
              <a:gd name="adj1" fmla="val -87434"/>
              <a:gd name="adj2" fmla="val 5652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34F3A3-449F-E045-A550-502E8A55FBB2}"/>
              </a:ext>
            </a:extLst>
          </p:cNvPr>
          <p:cNvSpPr txBox="1"/>
          <p:nvPr/>
        </p:nvSpPr>
        <p:spPr>
          <a:xfrm>
            <a:off x="10512986" y="222879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团队间协同握手</a:t>
            </a:r>
          </a:p>
        </p:txBody>
      </p:sp>
      <p:sp>
        <p:nvSpPr>
          <p:cNvPr id="29" name="矩形标注 28">
            <a:extLst>
              <a:ext uri="{FF2B5EF4-FFF2-40B4-BE49-F238E27FC236}">
                <a16:creationId xmlns:a16="http://schemas.microsoft.com/office/drawing/2014/main" id="{56854547-37CF-454C-8329-6E18A3269A4F}"/>
              </a:ext>
            </a:extLst>
          </p:cNvPr>
          <p:cNvSpPr/>
          <p:nvPr/>
        </p:nvSpPr>
        <p:spPr>
          <a:xfrm>
            <a:off x="10493829" y="2972869"/>
            <a:ext cx="1596571" cy="815323"/>
          </a:xfrm>
          <a:prstGeom prst="wedgeRectCallout">
            <a:avLst>
              <a:gd name="adj1" fmla="val -89982"/>
              <a:gd name="adj2" fmla="val 7788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E14C5C1-B475-DC43-B72D-1FD1D61861D6}"/>
              </a:ext>
            </a:extLst>
          </p:cNvPr>
          <p:cNvSpPr txBox="1"/>
          <p:nvPr/>
        </p:nvSpPr>
        <p:spPr>
          <a:xfrm>
            <a:off x="10475659" y="3064155"/>
            <a:ext cx="1614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团队间协同矛盾、优先级、缺资源等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会上解决</a:t>
            </a:r>
          </a:p>
        </p:txBody>
      </p:sp>
    </p:spTree>
    <p:extLst>
      <p:ext uri="{BB962C8B-B14F-4D97-AF65-F5344CB8AC3E}">
        <p14:creationId xmlns:p14="http://schemas.microsoft.com/office/powerpoint/2010/main" val="309920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7CC4D9EB-5749-084D-89E2-3A1929FF64CD}"/>
              </a:ext>
            </a:extLst>
          </p:cNvPr>
          <p:cNvSpPr txBox="1"/>
          <p:nvPr/>
        </p:nvSpPr>
        <p:spPr>
          <a:xfrm>
            <a:off x="300628" y="990928"/>
            <a:ext cx="1042169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kumimoji="1" lang="zh-CN" altLang="en-US" sz="1867" dirty="0">
                <a:solidFill>
                  <a:prstClr val="black"/>
                </a:solidFill>
                <a:latin typeface="微软雅黑"/>
                <a:ea typeface="微软雅黑"/>
              </a:rPr>
              <a:t>从线上质量、线下质量、线下效能、流程执行、基础能力几方面，对各团队进行迭代粒度的数据总结，并生成迭代总结报告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79EC2F7-AA46-0948-9444-C400681E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7" y="1990699"/>
            <a:ext cx="5741944" cy="218355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F73DCD4-4B11-F443-ABE7-453F3EB1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" y="1990696"/>
            <a:ext cx="5994193" cy="17272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DD74054-908D-A842-858B-0C348F740359}"/>
              </a:ext>
            </a:extLst>
          </p:cNvPr>
          <p:cNvSpPr txBox="1"/>
          <p:nvPr/>
        </p:nvSpPr>
        <p:spPr>
          <a:xfrm>
            <a:off x="800486" y="1649506"/>
            <a:ext cx="402225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线上：</a:t>
            </a:r>
            <a:r>
              <a:rPr kumimoji="1" lang="en-US" altLang="zh-CN" sz="1333" dirty="0">
                <a:solidFill>
                  <a:srgbClr val="0000FF"/>
                </a:solidFill>
                <a:latin typeface="微软雅黑"/>
                <a:ea typeface="微软雅黑"/>
              </a:rPr>
              <a:t>bug</a:t>
            </a:r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 趋势、稳定性趋势、</a:t>
            </a:r>
            <a:r>
              <a:rPr kumimoji="1" lang="en-US" altLang="zh-CN" sz="1333" dirty="0">
                <a:solidFill>
                  <a:srgbClr val="0000FF"/>
                </a:solidFill>
                <a:latin typeface="微软雅黑"/>
                <a:ea typeface="微软雅黑"/>
              </a:rPr>
              <a:t>bug</a:t>
            </a:r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 修复时长趋势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DFE8B2-F32A-CA47-A038-57E5BB21D638}"/>
              </a:ext>
            </a:extLst>
          </p:cNvPr>
          <p:cNvSpPr txBox="1"/>
          <p:nvPr/>
        </p:nvSpPr>
        <p:spPr>
          <a:xfrm>
            <a:off x="6391565" y="1649506"/>
            <a:ext cx="510267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线下：</a:t>
            </a:r>
            <a:r>
              <a:rPr kumimoji="1" lang="en-US" altLang="zh-CN" sz="1333" dirty="0">
                <a:solidFill>
                  <a:srgbClr val="0000FF"/>
                </a:solidFill>
                <a:latin typeface="微软雅黑"/>
                <a:ea typeface="微软雅黑"/>
              </a:rPr>
              <a:t>bug</a:t>
            </a:r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 趋势、千行 </a:t>
            </a:r>
            <a:r>
              <a:rPr kumimoji="1" lang="en-US" altLang="zh-CN" sz="1333" dirty="0">
                <a:solidFill>
                  <a:srgbClr val="0000FF"/>
                </a:solidFill>
                <a:latin typeface="微软雅黑"/>
                <a:ea typeface="微软雅黑"/>
              </a:rPr>
              <a:t>bug</a:t>
            </a:r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 率、开发周期、测试周期、发布周期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BC2D441-EF93-3848-ACBE-9E118C39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4606979"/>
            <a:ext cx="6280723" cy="225102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0A1081E-3822-084C-A98F-846736CCF6EC}"/>
              </a:ext>
            </a:extLst>
          </p:cNvPr>
          <p:cNvSpPr txBox="1"/>
          <p:nvPr/>
        </p:nvSpPr>
        <p:spPr>
          <a:xfrm>
            <a:off x="800486" y="4174256"/>
            <a:ext cx="39581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基础：流水线稳定性、卡片异常数、自动化覆盖率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65164F7-2989-7846-AD8C-ED53AD21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711" y="4772124"/>
            <a:ext cx="5867291" cy="1993195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58ACFA89-DBB2-AB43-9A94-0017AE0F4C14}"/>
              </a:ext>
            </a:extLst>
          </p:cNvPr>
          <p:cNvSpPr txBox="1"/>
          <p:nvPr/>
        </p:nvSpPr>
        <p:spPr>
          <a:xfrm>
            <a:off x="7838593" y="4267480"/>
            <a:ext cx="21275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333" dirty="0">
                <a:solidFill>
                  <a:srgbClr val="0000FF"/>
                </a:solidFill>
                <a:latin typeface="微软雅黑"/>
                <a:ea typeface="微软雅黑"/>
              </a:rPr>
              <a:t>Hi</a:t>
            </a:r>
            <a:r>
              <a:rPr kumimoji="1" lang="zh-CN" altLang="en-US" sz="1333" dirty="0">
                <a:solidFill>
                  <a:srgbClr val="0000FF"/>
                </a:solidFill>
                <a:latin typeface="微软雅黑"/>
                <a:ea typeface="微软雅黑"/>
              </a:rPr>
              <a:t> 消息推送总结数据信息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DFB24D4-1F8C-8343-95F1-26045D27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60" y="16677"/>
            <a:ext cx="12426128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敏捷流程的标准化、可视化、数字化、自动化</a:t>
            </a:r>
          </a:p>
        </p:txBody>
      </p:sp>
    </p:spTree>
    <p:extLst>
      <p:ext uri="{BB962C8B-B14F-4D97-AF65-F5344CB8AC3E}">
        <p14:creationId xmlns:p14="http://schemas.microsoft.com/office/powerpoint/2010/main" val="127675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ADFB24D4-1F8C-8343-95F1-26045D27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60" y="16677"/>
            <a:ext cx="12426128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敏捷流程的标准化、可视化、数字化、自动化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C449A5-3447-614B-AC19-383F52A8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1465158"/>
            <a:ext cx="9231682" cy="26687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11F0B2-F2A2-FE42-87D4-DDCF4B42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7" y="4162896"/>
            <a:ext cx="9231683" cy="26951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2D215C-08C0-C949-9E64-C49CE38498A5}"/>
              </a:ext>
            </a:extLst>
          </p:cNvPr>
          <p:cNvSpPr txBox="1"/>
          <p:nvPr/>
        </p:nvSpPr>
        <p:spPr>
          <a:xfrm>
            <a:off x="350264" y="1082774"/>
            <a:ext cx="4300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kumimoji="1" lang="zh-CN" altLang="en-US" sz="1867" dirty="0">
                <a:solidFill>
                  <a:srgbClr val="0000FF"/>
                </a:solidFill>
                <a:latin typeface="微软雅黑"/>
                <a:ea typeface="微软雅黑"/>
              </a:rPr>
              <a:t>客户问题跟进报告</a:t>
            </a:r>
          </a:p>
        </p:txBody>
      </p:sp>
    </p:spTree>
    <p:extLst>
      <p:ext uri="{BB962C8B-B14F-4D97-AF65-F5344CB8AC3E}">
        <p14:creationId xmlns:p14="http://schemas.microsoft.com/office/powerpoint/2010/main" val="25778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爱番番敏捷工具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2144A03-A243-B948-8F9C-8EC33235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3" y="838661"/>
            <a:ext cx="6048377" cy="52321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数字化度量工具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流水线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CD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一键发布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agile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icode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itp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yapi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自动化工具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如流机器人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Line 33">
            <a:extLst>
              <a:ext uri="{FF2B5EF4-FFF2-40B4-BE49-F238E27FC236}">
                <a16:creationId xmlns:a16="http://schemas.microsoft.com/office/drawing/2014/main" id="{7EF95E1E-B7FD-4141-9139-27C6C52F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5446" y="1131838"/>
            <a:ext cx="19016" cy="4645795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3F74D73C-C9BF-D444-A6E3-FC4FC0AB3ACA}"/>
              </a:ext>
            </a:extLst>
          </p:cNvPr>
          <p:cNvSpPr/>
          <p:nvPr/>
        </p:nvSpPr>
        <p:spPr>
          <a:xfrm>
            <a:off x="6697790" y="3309869"/>
            <a:ext cx="578775" cy="540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63A16E-696F-944E-B66F-C67AFC8DBF3C}"/>
              </a:ext>
            </a:extLst>
          </p:cNvPr>
          <p:cNvSpPr/>
          <p:nvPr/>
        </p:nvSpPr>
        <p:spPr>
          <a:xfrm>
            <a:off x="7424221" y="1811169"/>
            <a:ext cx="42864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工欲善其事，必先利其器：</a:t>
            </a:r>
            <a:endParaRPr lang="en-US" altLang="zh-CN" sz="28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爱番番有</a:t>
            </a:r>
            <a:r>
              <a:rPr lang="en-US" altLang="zh-CN" sz="2800" dirty="0">
                <a:latin typeface="Microsoft YaHei" charset="-122"/>
                <a:ea typeface="Microsoft YaHei" charset="-122"/>
              </a:rPr>
              <a:t>1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个</a:t>
            </a: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独立的敏捷小组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专门负责爱番番敏捷工具建设，为敏捷工具的</a:t>
            </a:r>
            <a:r>
              <a:rPr lang="zh-CN" altLang="en-US" sz="2800" b="1" dirty="0">
                <a:latin typeface="Microsoft YaHei" charset="-122"/>
                <a:ea typeface="Microsoft YaHei" charset="-122"/>
              </a:rPr>
              <a:t>成败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负责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895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1323836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爱番番敏捷文化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高度一致文化及价值观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2144A03-A243-B948-8F9C-8EC33235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61" y="1050025"/>
            <a:ext cx="8300653" cy="584661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客户文化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“以客户为中心，以业务成功为导向”，重复，强调，落地执行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PM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须定期拜访客户，客户报告全员共享，客户问题反馈须及时响应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强调价值交付效率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产品成功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客户成功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团队成功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个人成功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做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ToB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，要有耐心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复盘文化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上线总结、迭代回顾、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RCA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" altLang="zh-CN" b="1" dirty="0">
                <a:latin typeface="Microsoft YaHei" charset="-122"/>
                <a:ea typeface="Microsoft YaHei" charset="-122"/>
                <a:cs typeface="Microsoft YaHei" charset="-122"/>
              </a:rPr>
              <a:t> root cause analysis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技术思维转变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实用的拿来主义，多用开源和现成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ToB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业界最高标准，拥抱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K8s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生态、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DDD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first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研发优先级（线上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bug&gt;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bug&gt;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新需求）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绩效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晋升导向转变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每个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每个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书面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word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文档述职，重点考察客户价值传递以及客户使用反馈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全员共享该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述职排名结果，记录在案，直接影响个人绩效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对于排名靠后的团队做调优改进或处罚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竞争合作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之间既竞争又合作（全局最优）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打破地盘意识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CF770D8-BD27-CC49-9F89-89BDDBBAFADE}"/>
              </a:ext>
            </a:extLst>
          </p:cNvPr>
          <p:cNvSpPr/>
          <p:nvPr/>
        </p:nvSpPr>
        <p:spPr>
          <a:xfrm>
            <a:off x="7115175" y="1342240"/>
            <a:ext cx="800100" cy="51014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34AA58-8B29-6E4E-94CA-0EDB10D7C3D1}"/>
              </a:ext>
            </a:extLst>
          </p:cNvPr>
          <p:cNvSpPr txBox="1"/>
          <p:nvPr/>
        </p:nvSpPr>
        <p:spPr>
          <a:xfrm>
            <a:off x="8115300" y="2439983"/>
            <a:ext cx="3857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团队及员工的思维转变：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不断的重复强调，改变肌肉记忆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高标准严要求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不认同就离开</a:t>
            </a:r>
          </a:p>
        </p:txBody>
      </p:sp>
    </p:spTree>
    <p:extLst>
      <p:ext uri="{BB962C8B-B14F-4D97-AF65-F5344CB8AC3E}">
        <p14:creationId xmlns:p14="http://schemas.microsoft.com/office/powerpoint/2010/main" val="119726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相关推荐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161" y="1265352"/>
            <a:ext cx="483451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麦肯锡敏捷组织方法论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维基百科敏捷开发相关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书籍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持续交付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2.0》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E5B76F-EC42-114F-9E58-12EC1B4B8AF9}"/>
              </a:ext>
            </a:extLst>
          </p:cNvPr>
          <p:cNvSpPr txBox="1"/>
          <p:nvPr/>
        </p:nvSpPr>
        <p:spPr>
          <a:xfrm>
            <a:off x="8191073" y="2310459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kumimoji="1"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Line 33">
            <a:extLst>
              <a:ext uri="{FF2B5EF4-FFF2-40B4-BE49-F238E27FC236}">
                <a16:creationId xmlns:a16="http://schemas.microsoft.com/office/drawing/2014/main" id="{21B814D2-9C5E-9747-8258-1A012F888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226" y="1265352"/>
            <a:ext cx="30188" cy="4117122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0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1125200" cy="1325563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附录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：爱番番敏捷改进使用的框架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-Scrum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161" y="1265352"/>
            <a:ext cx="4834519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源于橄榄球比赛中“列阵争球”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统一目标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共享时空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无缝对接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快速决策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瞬时聚力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实时调整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闭环自策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-…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13F89C-6E52-7D4D-865D-1A09A31E5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2" y="1713838"/>
            <a:ext cx="5726469" cy="37755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681730-0AC3-394B-9B44-AEDE2821C0C0}"/>
              </a:ext>
            </a:extLst>
          </p:cNvPr>
          <p:cNvSpPr/>
          <p:nvPr/>
        </p:nvSpPr>
        <p:spPr>
          <a:xfrm>
            <a:off x="225161" y="5883834"/>
            <a:ext cx="1938351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列阵争球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96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前提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，敏捷开发相关概念认知对齐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161" y="1265352"/>
            <a:ext cx="10869559" cy="498121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敏捷软件开发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" altLang="zh-CN" dirty="0">
                <a:latin typeface="Microsoft YaHei" charset="-122"/>
                <a:ea typeface="Microsoft YaHei" charset="-122"/>
                <a:cs typeface="Microsoft YaHei" charset="-122"/>
              </a:rPr>
              <a:t>Agile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software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" altLang="zh-CN" dirty="0">
                <a:latin typeface="Microsoft YaHei" charset="-122"/>
                <a:ea typeface="Microsoft YaHei" charset="-122"/>
                <a:cs typeface="Microsoft YaHei" charset="-122"/>
              </a:rPr>
              <a:t>Development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称敏捷开发，是一种从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1990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年代开始逐渐引起广泛关注的一些新型软件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开发方法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，是一种应对快速变化的需求的一种软件开发能力。它们的具体名称、理念、过程、术语都不尽相同，相对于“非敏捷”，更强调程序员团队与业务专家之间的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紧密协作、面对面的沟通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（认为比书面的文档更有效）、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频繁交付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新的软件版本、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紧凑而自我组织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型的团队、能够很好地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适应需求变化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代码编写和团队组织方法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也更注重软件开发过程中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的作用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敏捷软件开发框架</a:t>
            </a:r>
            <a:r>
              <a:rPr lang="en" altLang="zh-CN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(framework)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、看板、精益开发、极限编程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注：摘自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维基百科敏捷开发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407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前提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，选取适合的敏捷开发框架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-Scrum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161" y="1265351"/>
            <a:ext cx="11125200" cy="45283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是用于开发、交付和维持错综复杂产品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(complex products)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敏捷框架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(framework)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。最初着重于软件开发，之后已被用应用于其他领域，包括研究、销售、营销和其他先进技术领域。 一个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Scrum 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团队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建议为十名成员的团队而设计的，他们以迭代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 (iterative)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与增量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 (incremental)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式的方式交付工作，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每个迭代称作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Sprint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。一个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的时间不超过一个月，通常是两星期。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团队在每个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都专注在唯一一个共同的目标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(Sprint Goal)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，每天的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Daily Scrum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团队中的开发人员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(Developers)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都检视朝向这共同目标的进度，和调适当下的计划。在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结束时，团队会进行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审查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(Sprint Review)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跟利害关系人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(Stakeholders)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一起检视当下的结果与调适计划，这是互相资讯交流的机会。最后，团队会进行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Sprint 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回顾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(Sprint Retrospective)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来持续改善。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681730-0AC3-394B-9B44-AEDE2821C0C0}"/>
              </a:ext>
            </a:extLst>
          </p:cNvPr>
          <p:cNvSpPr/>
          <p:nvPr/>
        </p:nvSpPr>
        <p:spPr>
          <a:xfrm>
            <a:off x="225161" y="5793681"/>
            <a:ext cx="3004349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注：摘自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维基百科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scrum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67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60" y="16677"/>
            <a:ext cx="12271640" cy="1325563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推进：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个方面内外兼修进行敏捷改进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变革管理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5" name="三角形 4">
            <a:extLst>
              <a:ext uri="{FF2B5EF4-FFF2-40B4-BE49-F238E27FC236}">
                <a16:creationId xmlns:a16="http://schemas.microsoft.com/office/drawing/2014/main" id="{B51A37CE-06A8-F546-8699-64AD466D5940}"/>
              </a:ext>
            </a:extLst>
          </p:cNvPr>
          <p:cNvSpPr/>
          <p:nvPr/>
        </p:nvSpPr>
        <p:spPr>
          <a:xfrm>
            <a:off x="599186" y="2108361"/>
            <a:ext cx="5805225" cy="379581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54DD0962-DE96-B540-8A81-394683190C3B}"/>
              </a:ext>
            </a:extLst>
          </p:cNvPr>
          <p:cNvSpPr/>
          <p:nvPr/>
        </p:nvSpPr>
        <p:spPr>
          <a:xfrm rot="10800000">
            <a:off x="2172540" y="3799642"/>
            <a:ext cx="2586465" cy="202091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8B0AC2-1220-E747-B07C-5F93167919A0}"/>
              </a:ext>
            </a:extLst>
          </p:cNvPr>
          <p:cNvSpPr txBox="1"/>
          <p:nvPr/>
        </p:nvSpPr>
        <p:spPr>
          <a:xfrm>
            <a:off x="2704642" y="2903858"/>
            <a:ext cx="159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敏捷组织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（外）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15B5FA-7D86-4E45-96A7-752D3CCAF6B4}"/>
              </a:ext>
            </a:extLst>
          </p:cNvPr>
          <p:cNvSpPr txBox="1"/>
          <p:nvPr/>
        </p:nvSpPr>
        <p:spPr>
          <a:xfrm>
            <a:off x="1319300" y="4814968"/>
            <a:ext cx="155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敏捷流程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（外）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6A6643-8500-DF4C-BDB9-31B79B0C9C48}"/>
              </a:ext>
            </a:extLst>
          </p:cNvPr>
          <p:cNvSpPr txBox="1"/>
          <p:nvPr/>
        </p:nvSpPr>
        <p:spPr>
          <a:xfrm>
            <a:off x="2768280" y="4251538"/>
            <a:ext cx="154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敏捷文化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（内）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C78D4F-FFE0-A34E-BD40-A772265D8315}"/>
              </a:ext>
            </a:extLst>
          </p:cNvPr>
          <p:cNvSpPr txBox="1"/>
          <p:nvPr/>
        </p:nvSpPr>
        <p:spPr>
          <a:xfrm>
            <a:off x="4022954" y="4814968"/>
            <a:ext cx="155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敏捷工具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（外）</a:t>
            </a:r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D5A1FAC7-F8AE-1440-B91A-109F4655A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130" y="1415717"/>
            <a:ext cx="19016" cy="4645795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EE26389F-3E10-C644-988C-5F67E198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836" y="1342240"/>
            <a:ext cx="4428964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变革管理</a:t>
            </a:r>
            <a:endParaRPr lang="en-US" altLang="zh-CN" sz="10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自上而下，管理者要以身作则</a:t>
            </a:r>
            <a:endParaRPr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让团队增强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紧迫感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要强调的文化及改变，需要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重复再重复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寻找“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变革先锋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”助力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D3D58B1-83DB-3942-B554-488BEBB01646}"/>
              </a:ext>
            </a:extLst>
          </p:cNvPr>
          <p:cNvSpPr/>
          <p:nvPr/>
        </p:nvSpPr>
        <p:spPr>
          <a:xfrm>
            <a:off x="2655293" y="1292711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内外兼修</a:t>
            </a:r>
            <a:endParaRPr lang="en-US" altLang="zh-CN" sz="28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03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爱番番敏捷组织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C744CDD-87EC-984F-9D7C-0CFE5529B088}"/>
              </a:ext>
            </a:extLst>
          </p:cNvPr>
          <p:cNvSpPr/>
          <p:nvPr/>
        </p:nvSpPr>
        <p:spPr>
          <a:xfrm>
            <a:off x="472439" y="1098400"/>
            <a:ext cx="3316395" cy="506841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19A201-055B-174E-B848-FA8214D9ED1E}"/>
              </a:ext>
            </a:extLst>
          </p:cNvPr>
          <p:cNvSpPr txBox="1"/>
          <p:nvPr/>
        </p:nvSpPr>
        <p:spPr>
          <a:xfrm>
            <a:off x="1810329" y="119742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68960-CA33-384A-9693-EA6C9D095199}"/>
              </a:ext>
            </a:extLst>
          </p:cNvPr>
          <p:cNvSpPr txBox="1"/>
          <p:nvPr/>
        </p:nvSpPr>
        <p:spPr>
          <a:xfrm>
            <a:off x="804757" y="187422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F024E4-EA9A-5A47-BAC0-B870BCACCCB0}"/>
              </a:ext>
            </a:extLst>
          </p:cNvPr>
          <p:cNvSpPr/>
          <p:nvPr/>
        </p:nvSpPr>
        <p:spPr>
          <a:xfrm>
            <a:off x="701040" y="159314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9FA245-6460-A34D-80FC-D925D2957CF2}"/>
              </a:ext>
            </a:extLst>
          </p:cNvPr>
          <p:cNvSpPr txBox="1"/>
          <p:nvPr/>
        </p:nvSpPr>
        <p:spPr>
          <a:xfrm>
            <a:off x="1703917" y="191994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1F83D34-F397-4543-94AF-8571F7A11979}"/>
              </a:ext>
            </a:extLst>
          </p:cNvPr>
          <p:cNvSpPr/>
          <p:nvPr/>
        </p:nvSpPr>
        <p:spPr>
          <a:xfrm>
            <a:off x="1600200" y="163886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82F5BD-DF11-0B45-84F6-C441C0A1F27C}"/>
              </a:ext>
            </a:extLst>
          </p:cNvPr>
          <p:cNvSpPr txBox="1"/>
          <p:nvPr/>
        </p:nvSpPr>
        <p:spPr>
          <a:xfrm>
            <a:off x="2618317" y="190470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5BD0983-DADD-F041-99A5-FE7267791362}"/>
              </a:ext>
            </a:extLst>
          </p:cNvPr>
          <p:cNvSpPr/>
          <p:nvPr/>
        </p:nvSpPr>
        <p:spPr>
          <a:xfrm>
            <a:off x="2514600" y="162362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A4A645-F155-1343-8CA3-9C93AE05B1E0}"/>
              </a:ext>
            </a:extLst>
          </p:cNvPr>
          <p:cNvSpPr txBox="1"/>
          <p:nvPr/>
        </p:nvSpPr>
        <p:spPr>
          <a:xfrm>
            <a:off x="745258" y="5710929"/>
            <a:ext cx="70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B97491-6B13-1543-B4E1-8BC6FFB9FB56}"/>
              </a:ext>
            </a:extLst>
          </p:cNvPr>
          <p:cNvSpPr txBox="1"/>
          <p:nvPr/>
        </p:nvSpPr>
        <p:spPr>
          <a:xfrm>
            <a:off x="1682752" y="5705145"/>
            <a:ext cx="70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11D6CD-C9DB-8C42-949F-21EA8C2B16BB}"/>
              </a:ext>
            </a:extLst>
          </p:cNvPr>
          <p:cNvSpPr txBox="1"/>
          <p:nvPr/>
        </p:nvSpPr>
        <p:spPr>
          <a:xfrm>
            <a:off x="2581971" y="5732313"/>
            <a:ext cx="70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471A2F0-D3C9-4949-9F74-843223E86B6B}"/>
              </a:ext>
            </a:extLst>
          </p:cNvPr>
          <p:cNvSpPr/>
          <p:nvPr/>
        </p:nvSpPr>
        <p:spPr>
          <a:xfrm>
            <a:off x="4495800" y="1067920"/>
            <a:ext cx="3307080" cy="506841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4FC27F-8193-D54F-A91B-8DB05A6F746D}"/>
              </a:ext>
            </a:extLst>
          </p:cNvPr>
          <p:cNvSpPr txBox="1"/>
          <p:nvPr/>
        </p:nvSpPr>
        <p:spPr>
          <a:xfrm>
            <a:off x="5739555" y="11265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C09AE8-FB9E-4042-AD03-91C215A0FEB6}"/>
              </a:ext>
            </a:extLst>
          </p:cNvPr>
          <p:cNvSpPr txBox="1"/>
          <p:nvPr/>
        </p:nvSpPr>
        <p:spPr>
          <a:xfrm>
            <a:off x="4828117" y="184374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C1A7294-4DB6-254E-9F1B-A14CB0CDA4BD}"/>
              </a:ext>
            </a:extLst>
          </p:cNvPr>
          <p:cNvSpPr/>
          <p:nvPr/>
        </p:nvSpPr>
        <p:spPr>
          <a:xfrm>
            <a:off x="4724400" y="156266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8ECC38-E033-B444-9D82-361E7B2F6D9B}"/>
              </a:ext>
            </a:extLst>
          </p:cNvPr>
          <p:cNvSpPr txBox="1"/>
          <p:nvPr/>
        </p:nvSpPr>
        <p:spPr>
          <a:xfrm>
            <a:off x="5727277" y="188946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25CD3D-5EF6-F148-B759-3189527555E1}"/>
              </a:ext>
            </a:extLst>
          </p:cNvPr>
          <p:cNvSpPr/>
          <p:nvPr/>
        </p:nvSpPr>
        <p:spPr>
          <a:xfrm>
            <a:off x="5623560" y="160838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CA6939-A349-604D-AC2E-5FF24A5624F9}"/>
              </a:ext>
            </a:extLst>
          </p:cNvPr>
          <p:cNvSpPr txBox="1"/>
          <p:nvPr/>
        </p:nvSpPr>
        <p:spPr>
          <a:xfrm>
            <a:off x="6641677" y="1874220"/>
            <a:ext cx="6463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4951E0A-1DBE-A840-9031-6B0081C61417}"/>
              </a:ext>
            </a:extLst>
          </p:cNvPr>
          <p:cNvSpPr/>
          <p:nvPr/>
        </p:nvSpPr>
        <p:spPr>
          <a:xfrm>
            <a:off x="6537960" y="1593140"/>
            <a:ext cx="786555" cy="4097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E8030AE-F0F7-8A45-97AB-2745AC8403D7}"/>
              </a:ext>
            </a:extLst>
          </p:cNvPr>
          <p:cNvSpPr txBox="1"/>
          <p:nvPr/>
        </p:nvSpPr>
        <p:spPr>
          <a:xfrm>
            <a:off x="4768618" y="5680449"/>
            <a:ext cx="70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E1E659-247F-D340-920E-70FE2949FD24}"/>
              </a:ext>
            </a:extLst>
          </p:cNvPr>
          <p:cNvSpPr txBox="1"/>
          <p:nvPr/>
        </p:nvSpPr>
        <p:spPr>
          <a:xfrm>
            <a:off x="5706112" y="5674665"/>
            <a:ext cx="6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79F454F-A056-0340-BCE8-9026FB1A223F}"/>
              </a:ext>
            </a:extLst>
          </p:cNvPr>
          <p:cNvSpPr txBox="1"/>
          <p:nvPr/>
        </p:nvSpPr>
        <p:spPr>
          <a:xfrm>
            <a:off x="6605331" y="5686593"/>
            <a:ext cx="6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CA280E3-B0DB-1F4D-A0FC-BFCA6A859512}"/>
              </a:ext>
            </a:extLst>
          </p:cNvPr>
          <p:cNvSpPr txBox="1"/>
          <p:nvPr/>
        </p:nvSpPr>
        <p:spPr>
          <a:xfrm>
            <a:off x="3977641" y="34461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225629A-4210-D246-B9C9-80F97BF43795}"/>
              </a:ext>
            </a:extLst>
          </p:cNvPr>
          <p:cNvSpPr txBox="1"/>
          <p:nvPr/>
        </p:nvSpPr>
        <p:spPr>
          <a:xfrm>
            <a:off x="3383461" y="34174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D63146-AAB7-CD47-B718-70C4C98E3744}"/>
              </a:ext>
            </a:extLst>
          </p:cNvPr>
          <p:cNvSpPr txBox="1"/>
          <p:nvPr/>
        </p:nvSpPr>
        <p:spPr>
          <a:xfrm>
            <a:off x="7400613" y="34595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C00D2F6D-D57C-8047-88DF-7BBBA00C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945" y="457200"/>
            <a:ext cx="3580373" cy="5709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爱番番当前约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150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人，划分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个域，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，每个敏捷团队约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人</a:t>
            </a:r>
            <a:endParaRPr lang="en-US" altLang="zh-CN" sz="1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每个敏捷团队配备</a:t>
            </a:r>
            <a:r>
              <a:rPr lang="en-US" altLang="zh-CN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PM</a:t>
            </a:r>
            <a:r>
              <a:rPr lang="zh-CN" altLang="en-US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 </a:t>
            </a:r>
            <a:r>
              <a:rPr lang="zh-CN" altLang="en-US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9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TTL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Fe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  <a:cs typeface="Microsoft YaHei" charset="-122"/>
              </a:rPr>
              <a:t>expert</a:t>
            </a:r>
            <a:r>
              <a:rPr lang="zh-CN" altLang="en-US" sz="1900" dirty="0">
                <a:latin typeface="Microsoft YaHei" charset="-122"/>
                <a:ea typeface="Microsoft YaHei" charset="-122"/>
                <a:cs typeface="Microsoft YaHei" charset="-122"/>
              </a:rPr>
              <a:t>，通常情况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每个敏捷团队各工种约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PM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1~3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RD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1~7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FE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1~5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QA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2~4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UE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0.5~1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；策略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0~5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；</a:t>
            </a:r>
            <a:r>
              <a:rPr lang="en-US" altLang="zh-CN" sz="1900" dirty="0" err="1">
                <a:latin typeface="Microsoft YaHei" charset="-122"/>
                <a:ea typeface="Microsoft YaHei" charset="-122"/>
              </a:rPr>
              <a:t>InfoDev</a:t>
            </a:r>
            <a:r>
              <a:rPr lang="zh-CN" altLang="en-US" sz="19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900" dirty="0">
                <a:latin typeface="Microsoft YaHei" charset="-122"/>
                <a:ea typeface="Microsoft YaHei" charset="-122"/>
              </a:rPr>
              <a:t>0~0.5</a:t>
            </a:r>
          </a:p>
          <a:p>
            <a:pPr>
              <a:lnSpc>
                <a:spcPct val="160000"/>
              </a:lnSpc>
            </a:pPr>
            <a:r>
              <a:rPr lang="zh-CN" altLang="en-US" sz="1900" dirty="0">
                <a:latin typeface="Microsoft YaHei" charset="-122"/>
                <a:ea typeface="Microsoft YaHei" charset="-122"/>
              </a:rPr>
              <a:t>每个敏捷团队都有自己的名号，团队要保持长期稳定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7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爱番番敏捷组织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D8C6E1-3E2B-7A46-BEA4-01B77ECD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186"/>
            <a:ext cx="12055609" cy="47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爱番番敏捷流程，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周错峰迭代</a:t>
            </a:r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C73EFE63-8582-494F-83D4-D02DBA5C9511}"/>
              </a:ext>
            </a:extLst>
          </p:cNvPr>
          <p:cNvCxnSpPr>
            <a:cxnSpLocks/>
          </p:cNvCxnSpPr>
          <p:nvPr/>
        </p:nvCxnSpPr>
        <p:spPr>
          <a:xfrm>
            <a:off x="339461" y="3312590"/>
            <a:ext cx="1114298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sp>
        <p:nvSpPr>
          <p:cNvPr id="15" name="Flowchart: Connector 4">
            <a:extLst>
              <a:ext uri="{FF2B5EF4-FFF2-40B4-BE49-F238E27FC236}">
                <a16:creationId xmlns:a16="http://schemas.microsoft.com/office/drawing/2014/main" id="{251AAB2D-19E2-804F-AD4B-8570CF3C14B6}"/>
              </a:ext>
            </a:extLst>
          </p:cNvPr>
          <p:cNvSpPr/>
          <p:nvPr/>
        </p:nvSpPr>
        <p:spPr>
          <a:xfrm>
            <a:off x="816908" y="3194287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6" name="Flowchart: Connector 5">
            <a:extLst>
              <a:ext uri="{FF2B5EF4-FFF2-40B4-BE49-F238E27FC236}">
                <a16:creationId xmlns:a16="http://schemas.microsoft.com/office/drawing/2014/main" id="{01CAEBCB-3A8D-4347-BBEB-9B337B59AF73}"/>
              </a:ext>
            </a:extLst>
          </p:cNvPr>
          <p:cNvSpPr/>
          <p:nvPr/>
        </p:nvSpPr>
        <p:spPr>
          <a:xfrm>
            <a:off x="2266942" y="3208469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7" name="Flowchart: Connector 8">
            <a:extLst>
              <a:ext uri="{FF2B5EF4-FFF2-40B4-BE49-F238E27FC236}">
                <a16:creationId xmlns:a16="http://schemas.microsoft.com/office/drawing/2014/main" id="{34FFDF6E-B773-6242-8105-A6E28F103AA8}"/>
              </a:ext>
            </a:extLst>
          </p:cNvPr>
          <p:cNvSpPr/>
          <p:nvPr/>
        </p:nvSpPr>
        <p:spPr>
          <a:xfrm>
            <a:off x="7554961" y="3194287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B362D8AC-143F-4840-ACB2-A8205C79856F}"/>
              </a:ext>
            </a:extLst>
          </p:cNvPr>
          <p:cNvCxnSpPr/>
          <p:nvPr/>
        </p:nvCxnSpPr>
        <p:spPr>
          <a:xfrm>
            <a:off x="904110" y="3413762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4">
            <a:extLst>
              <a:ext uri="{FF2B5EF4-FFF2-40B4-BE49-F238E27FC236}">
                <a16:creationId xmlns:a16="http://schemas.microsoft.com/office/drawing/2014/main" id="{4380BFAF-C3E8-E748-A6AA-9D421B8ACF6C}"/>
              </a:ext>
            </a:extLst>
          </p:cNvPr>
          <p:cNvSpPr txBox="1"/>
          <p:nvPr/>
        </p:nvSpPr>
        <p:spPr>
          <a:xfrm>
            <a:off x="65085" y="3827308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周四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id-ID" sz="1400" dirty="0" err="1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planning</a:t>
            </a:r>
            <a:r>
              <a:rPr lang="id-ID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id-ID" sz="1400" dirty="0" err="1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guidance</a:t>
            </a:r>
            <a:endParaRPr lang="id-ID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id-ID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整体</a:t>
            </a:r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产品层面</a:t>
            </a:r>
            <a:endParaRPr lang="id-ID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5" name="Straight Connector 43">
            <a:extLst>
              <a:ext uri="{FF2B5EF4-FFF2-40B4-BE49-F238E27FC236}">
                <a16:creationId xmlns:a16="http://schemas.microsoft.com/office/drawing/2014/main" id="{689BB3FE-B9FE-9048-9BB2-39587C28F1F0}"/>
              </a:ext>
            </a:extLst>
          </p:cNvPr>
          <p:cNvCxnSpPr/>
          <p:nvPr/>
        </p:nvCxnSpPr>
        <p:spPr>
          <a:xfrm flipV="1">
            <a:off x="2381323" y="2864390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5">
            <a:extLst>
              <a:ext uri="{FF2B5EF4-FFF2-40B4-BE49-F238E27FC236}">
                <a16:creationId xmlns:a16="http://schemas.microsoft.com/office/drawing/2014/main" id="{2721FF22-6D04-A94A-A661-996DEA479889}"/>
              </a:ext>
            </a:extLst>
          </p:cNvPr>
          <p:cNvSpPr txBox="1"/>
          <p:nvPr/>
        </p:nvSpPr>
        <p:spPr>
          <a:xfrm>
            <a:off x="1838856" y="229500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周二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Planning</a:t>
            </a:r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I</a:t>
            </a:r>
            <a:endParaRPr lang="id-ID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Flowchart: Connector 5">
            <a:extLst>
              <a:ext uri="{FF2B5EF4-FFF2-40B4-BE49-F238E27FC236}">
                <a16:creationId xmlns:a16="http://schemas.microsoft.com/office/drawing/2014/main" id="{B5963E42-2C5F-8349-8EBD-F6F21798A092}"/>
              </a:ext>
            </a:extLst>
          </p:cNvPr>
          <p:cNvSpPr/>
          <p:nvPr/>
        </p:nvSpPr>
        <p:spPr>
          <a:xfrm>
            <a:off x="3805240" y="3203701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F4D16279-3849-7946-BDEF-06EAA4A9F70F}"/>
              </a:ext>
            </a:extLst>
          </p:cNvPr>
          <p:cNvCxnSpPr/>
          <p:nvPr/>
        </p:nvCxnSpPr>
        <p:spPr>
          <a:xfrm flipV="1">
            <a:off x="3905333" y="2859622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45">
            <a:extLst>
              <a:ext uri="{FF2B5EF4-FFF2-40B4-BE49-F238E27FC236}">
                <a16:creationId xmlns:a16="http://schemas.microsoft.com/office/drawing/2014/main" id="{E8BD13D4-7404-DB42-BFEA-666B0F27C7D3}"/>
              </a:ext>
            </a:extLst>
          </p:cNvPr>
          <p:cNvSpPr txBox="1"/>
          <p:nvPr/>
        </p:nvSpPr>
        <p:spPr>
          <a:xfrm>
            <a:off x="3470129" y="2290240"/>
            <a:ext cx="857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周五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Kick</a:t>
            </a:r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Off</a:t>
            </a:r>
            <a:endParaRPr lang="id-ID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Flowchart: Connector 4">
            <a:extLst>
              <a:ext uri="{FF2B5EF4-FFF2-40B4-BE49-F238E27FC236}">
                <a16:creationId xmlns:a16="http://schemas.microsoft.com/office/drawing/2014/main" id="{9B6018A9-ED0E-7E44-BDE8-40324C3DC58F}"/>
              </a:ext>
            </a:extLst>
          </p:cNvPr>
          <p:cNvSpPr/>
          <p:nvPr/>
        </p:nvSpPr>
        <p:spPr>
          <a:xfrm>
            <a:off x="3012178" y="3219064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D87A506E-B2EF-CB4D-8564-B124C6AED082}"/>
              </a:ext>
            </a:extLst>
          </p:cNvPr>
          <p:cNvCxnSpPr/>
          <p:nvPr/>
        </p:nvCxnSpPr>
        <p:spPr>
          <a:xfrm>
            <a:off x="3113668" y="3438539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4">
            <a:extLst>
              <a:ext uri="{FF2B5EF4-FFF2-40B4-BE49-F238E27FC236}">
                <a16:creationId xmlns:a16="http://schemas.microsoft.com/office/drawing/2014/main" id="{02D4810F-ED2A-3B44-AFD7-7FD5E4B0BFC1}"/>
              </a:ext>
            </a:extLst>
          </p:cNvPr>
          <p:cNvSpPr txBox="1"/>
          <p:nvPr/>
        </p:nvSpPr>
        <p:spPr>
          <a:xfrm>
            <a:off x="2605802" y="3852085"/>
            <a:ext cx="10967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周四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id-ID" sz="1400" dirty="0" err="1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Planning</a:t>
            </a:r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II</a:t>
            </a:r>
          </a:p>
          <a:p>
            <a:pPr algn="ctr"/>
            <a:r>
              <a:rPr lang="en-US" altLang="zh-CN" sz="1400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&amp;&amp;</a:t>
            </a:r>
          </a:p>
          <a:p>
            <a:pPr algn="ctr"/>
            <a:r>
              <a:rPr lang="zh-CN" altLang="en-US" sz="1400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上个迭代</a:t>
            </a:r>
            <a:endParaRPr lang="en-US" altLang="zh-CN" sz="1400" dirty="0">
              <a:solidFill>
                <a:srgbClr val="00B05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400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上线</a:t>
            </a:r>
            <a:endParaRPr lang="id-ID" sz="1400" dirty="0">
              <a:solidFill>
                <a:srgbClr val="00B05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3" name="Straight Connector 18">
            <a:extLst>
              <a:ext uri="{FF2B5EF4-FFF2-40B4-BE49-F238E27FC236}">
                <a16:creationId xmlns:a16="http://schemas.microsoft.com/office/drawing/2014/main" id="{1B031601-55B3-254B-AB71-6F89C33C26A2}"/>
              </a:ext>
            </a:extLst>
          </p:cNvPr>
          <p:cNvCxnSpPr/>
          <p:nvPr/>
        </p:nvCxnSpPr>
        <p:spPr>
          <a:xfrm>
            <a:off x="7661898" y="3412463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4">
            <a:extLst>
              <a:ext uri="{FF2B5EF4-FFF2-40B4-BE49-F238E27FC236}">
                <a16:creationId xmlns:a16="http://schemas.microsoft.com/office/drawing/2014/main" id="{0719BF46-A5F6-2747-89D6-DD646E1AEFB1}"/>
              </a:ext>
            </a:extLst>
          </p:cNvPr>
          <p:cNvSpPr txBox="1"/>
          <p:nvPr/>
        </p:nvSpPr>
        <p:spPr>
          <a:xfrm>
            <a:off x="7355070" y="3826009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周三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id-ID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封版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预发布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8" name="Straight Connector 43">
            <a:extLst>
              <a:ext uri="{FF2B5EF4-FFF2-40B4-BE49-F238E27FC236}">
                <a16:creationId xmlns:a16="http://schemas.microsoft.com/office/drawing/2014/main" id="{8FD03089-2E9C-FA42-8669-58EF1C42B747}"/>
              </a:ext>
            </a:extLst>
          </p:cNvPr>
          <p:cNvCxnSpPr/>
          <p:nvPr/>
        </p:nvCxnSpPr>
        <p:spPr>
          <a:xfrm flipV="1">
            <a:off x="8482094" y="2842502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5">
            <a:extLst>
              <a:ext uri="{FF2B5EF4-FFF2-40B4-BE49-F238E27FC236}">
                <a16:creationId xmlns:a16="http://schemas.microsoft.com/office/drawing/2014/main" id="{625F8309-8AB1-904E-9CD5-1D8CFD80E275}"/>
              </a:ext>
            </a:extLst>
          </p:cNvPr>
          <p:cNvSpPr txBox="1"/>
          <p:nvPr/>
        </p:nvSpPr>
        <p:spPr>
          <a:xfrm>
            <a:off x="8203985" y="22731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周四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上线</a:t>
            </a:r>
            <a:endParaRPr lang="id-ID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Flowchart: Connector 8">
            <a:extLst>
              <a:ext uri="{FF2B5EF4-FFF2-40B4-BE49-F238E27FC236}">
                <a16:creationId xmlns:a16="http://schemas.microsoft.com/office/drawing/2014/main" id="{310E3BCD-4595-724E-B825-67F5E71C8E55}"/>
              </a:ext>
            </a:extLst>
          </p:cNvPr>
          <p:cNvSpPr/>
          <p:nvPr/>
        </p:nvSpPr>
        <p:spPr>
          <a:xfrm>
            <a:off x="9142374" y="3220363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80CA1C14-ADA5-6649-8856-76DCB85A8D8B}"/>
              </a:ext>
            </a:extLst>
          </p:cNvPr>
          <p:cNvCxnSpPr/>
          <p:nvPr/>
        </p:nvCxnSpPr>
        <p:spPr>
          <a:xfrm>
            <a:off x="9249311" y="3438539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4">
            <a:extLst>
              <a:ext uri="{FF2B5EF4-FFF2-40B4-BE49-F238E27FC236}">
                <a16:creationId xmlns:a16="http://schemas.microsoft.com/office/drawing/2014/main" id="{1FD7792D-1AAF-674C-9B4F-CBF8BFFEF53E}"/>
              </a:ext>
            </a:extLst>
          </p:cNvPr>
          <p:cNvSpPr txBox="1"/>
          <p:nvPr/>
        </p:nvSpPr>
        <p:spPr>
          <a:xfrm>
            <a:off x="8809820" y="3852085"/>
            <a:ext cx="98860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周五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上线复盘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&amp;&amp;</a:t>
            </a:r>
          </a:p>
          <a:p>
            <a:pPr algn="ctr"/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Show</a:t>
            </a:r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Tell</a:t>
            </a:r>
          </a:p>
          <a:p>
            <a:pPr algn="ctr"/>
            <a:r>
              <a:rPr lang="en-US" altLang="zh-CN" sz="1400" dirty="0">
                <a:solidFill>
                  <a:srgbClr val="7030A0"/>
                </a:solidFill>
                <a:latin typeface="微软雅黑"/>
                <a:ea typeface="微软雅黑"/>
                <a:cs typeface="微软雅黑"/>
              </a:rPr>
              <a:t>&amp;&amp;</a:t>
            </a:r>
          </a:p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微软雅黑"/>
                <a:ea typeface="微软雅黑"/>
                <a:cs typeface="微软雅黑"/>
              </a:rPr>
              <a:t>下个迭代</a:t>
            </a:r>
            <a:endParaRPr lang="en-US" altLang="zh-CN" sz="1400" dirty="0">
              <a:solidFill>
                <a:srgbClr val="7030A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en-US" altLang="zh-CN" sz="1400" dirty="0">
                <a:solidFill>
                  <a:srgbClr val="7030A0"/>
                </a:solidFill>
                <a:latin typeface="微软雅黑"/>
                <a:ea typeface="微软雅黑"/>
                <a:cs typeface="微软雅黑"/>
              </a:rPr>
              <a:t>Kick</a:t>
            </a:r>
            <a:r>
              <a:rPr lang="zh-CN" altLang="en-US" sz="1400" dirty="0">
                <a:solidFill>
                  <a:srgbClr val="7030A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/>
                <a:ea typeface="微软雅黑"/>
                <a:cs typeface="微软雅黑"/>
              </a:rPr>
              <a:t>Off</a:t>
            </a:r>
          </a:p>
        </p:txBody>
      </p:sp>
      <p:sp>
        <p:nvSpPr>
          <p:cNvPr id="46" name="Flowchart: Connector 9">
            <a:extLst>
              <a:ext uri="{FF2B5EF4-FFF2-40B4-BE49-F238E27FC236}">
                <a16:creationId xmlns:a16="http://schemas.microsoft.com/office/drawing/2014/main" id="{9A98F5E1-351F-B84E-B6B0-32D8CD9D1483}"/>
              </a:ext>
            </a:extLst>
          </p:cNvPr>
          <p:cNvSpPr/>
          <p:nvPr/>
        </p:nvSpPr>
        <p:spPr>
          <a:xfrm>
            <a:off x="10580101" y="3198132"/>
            <a:ext cx="213452" cy="204031"/>
          </a:xfrm>
          <a:prstGeom prst="flowChartConnector">
            <a:avLst/>
          </a:prstGeom>
          <a:solidFill>
            <a:srgbClr val="00B0F0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id="{BE9930FF-7565-6641-BAEF-7E16F1F685FB}"/>
              </a:ext>
            </a:extLst>
          </p:cNvPr>
          <p:cNvSpPr txBox="1"/>
          <p:nvPr/>
        </p:nvSpPr>
        <p:spPr>
          <a:xfrm>
            <a:off x="10235421" y="384926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周三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400" dirty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迭代回顾</a:t>
            </a:r>
            <a:endParaRPr lang="en-US" altLang="zh-CN" sz="1400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Flowchart: Connector 8">
            <a:extLst>
              <a:ext uri="{FF2B5EF4-FFF2-40B4-BE49-F238E27FC236}">
                <a16:creationId xmlns:a16="http://schemas.microsoft.com/office/drawing/2014/main" id="{BC61FCF4-E283-1746-9200-7413F3362762}"/>
              </a:ext>
            </a:extLst>
          </p:cNvPr>
          <p:cNvSpPr/>
          <p:nvPr/>
        </p:nvSpPr>
        <p:spPr>
          <a:xfrm>
            <a:off x="8378476" y="3257283"/>
            <a:ext cx="213452" cy="204031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8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0" name="右大括号 49">
            <a:extLst>
              <a:ext uri="{FF2B5EF4-FFF2-40B4-BE49-F238E27FC236}">
                <a16:creationId xmlns:a16="http://schemas.microsoft.com/office/drawing/2014/main" id="{BCD02ABC-74CD-5543-ABDA-E321BFAA8E69}"/>
              </a:ext>
            </a:extLst>
          </p:cNvPr>
          <p:cNvSpPr/>
          <p:nvPr/>
        </p:nvSpPr>
        <p:spPr>
          <a:xfrm rot="16200000">
            <a:off x="5990556" y="-345211"/>
            <a:ext cx="368042" cy="4628291"/>
          </a:xfrm>
          <a:prstGeom prst="rightBrace">
            <a:avLst>
              <a:gd name="adj1" fmla="val 8333"/>
              <a:gd name="adj2" fmla="val 5030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E22E795-6D59-224A-AC31-EA32B159C576}"/>
              </a:ext>
            </a:extLst>
          </p:cNvPr>
          <p:cNvSpPr txBox="1"/>
          <p:nvPr/>
        </p:nvSpPr>
        <p:spPr>
          <a:xfrm>
            <a:off x="4761745" y="945697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单迭代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周开发测试时间</a:t>
            </a:r>
          </a:p>
        </p:txBody>
      </p:sp>
      <p:sp>
        <p:nvSpPr>
          <p:cNvPr id="52" name="Line 33">
            <a:extLst>
              <a:ext uri="{FF2B5EF4-FFF2-40B4-BE49-F238E27FC236}">
                <a16:creationId xmlns:a16="http://schemas.microsoft.com/office/drawing/2014/main" id="{B1D16CFD-58F9-8E43-BAFD-2A2E65D23D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6605" y="1757357"/>
            <a:ext cx="0" cy="3371850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Line 33">
            <a:extLst>
              <a:ext uri="{FF2B5EF4-FFF2-40B4-BE49-F238E27FC236}">
                <a16:creationId xmlns:a16="http://schemas.microsoft.com/office/drawing/2014/main" id="{36106E34-E976-7E49-8BE1-35CDF6EAA2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3588" y="1775389"/>
            <a:ext cx="0" cy="3371850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Line 33">
            <a:extLst>
              <a:ext uri="{FF2B5EF4-FFF2-40B4-BE49-F238E27FC236}">
                <a16:creationId xmlns:a16="http://schemas.microsoft.com/office/drawing/2014/main" id="{F3853FC5-38ED-0140-9791-FB8C23DD2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3453" y="1713469"/>
            <a:ext cx="0" cy="3371850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5" name="Line 33">
            <a:extLst>
              <a:ext uri="{FF2B5EF4-FFF2-40B4-BE49-F238E27FC236}">
                <a16:creationId xmlns:a16="http://schemas.microsoft.com/office/drawing/2014/main" id="{7624CE21-F200-0B45-8202-CB1BED312C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79032" y="1669529"/>
            <a:ext cx="0" cy="3371850"/>
          </a:xfrm>
          <a:prstGeom prst="line">
            <a:avLst/>
          </a:prstGeom>
          <a:noFill/>
          <a:ln w="38100" cap="rnd" cmpd="sng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lIns="91281" tIns="45637" rIns="91281" bIns="45637" anchor="b"/>
          <a:lstStyle/>
          <a:p>
            <a:pPr defTabSz="912786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5013551-542F-504F-9941-09875717D393}"/>
              </a:ext>
            </a:extLst>
          </p:cNvPr>
          <p:cNvSpPr txBox="1"/>
          <p:nvPr/>
        </p:nvSpPr>
        <p:spPr>
          <a:xfrm>
            <a:off x="343945" y="5389359"/>
            <a:ext cx="10585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上线窗口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次大型迭代发布，每周有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次常规发布小窗口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上线复盘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：主要针对上线过程中碰到的问题，复盘、总结、改进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迭代回顾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：上个迭代整个敏捷小组各方面的工作：做的好的、组内待提升的、敏捷机制和团队合作要提升的，复盘总结改进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上线复盘、迭代回顾该跟进的由相关人跟进；下个迭代看是否有提升效果</a:t>
            </a:r>
          </a:p>
          <a:p>
            <a:endParaRPr kumimoji="1" lang="zh-CN" altLang="en-US" dirty="0"/>
          </a:p>
        </p:txBody>
      </p:sp>
      <p:cxnSp>
        <p:nvCxnSpPr>
          <p:cNvPr id="57" name="Straight Connector 18">
            <a:extLst>
              <a:ext uri="{FF2B5EF4-FFF2-40B4-BE49-F238E27FC236}">
                <a16:creationId xmlns:a16="http://schemas.microsoft.com/office/drawing/2014/main" id="{D6F65C57-998F-9345-9A87-867EF331DAC4}"/>
              </a:ext>
            </a:extLst>
          </p:cNvPr>
          <p:cNvCxnSpPr/>
          <p:nvPr/>
        </p:nvCxnSpPr>
        <p:spPr>
          <a:xfrm>
            <a:off x="10692330" y="3398318"/>
            <a:ext cx="0" cy="362473"/>
          </a:xfrm>
          <a:prstGeom prst="line">
            <a:avLst/>
          </a:prstGeom>
          <a:ln w="127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1" y="1667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爱番番敏捷流程，站会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2144A03-A243-B948-8F9C-8EC33235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97" y="1114422"/>
            <a:ext cx="11125200" cy="52321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每日站会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商业化（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ASO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、产品运营代表、销售运营代表等）站会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9:00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爱番番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ASO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ATP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QA-leader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UE-leader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等）站会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9:30</a:t>
            </a:r>
          </a:p>
          <a:p>
            <a:pPr lvl="2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过去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24h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（或自上次站会）线上跟客户相关的紧急且重要问题的状况和进展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 @ALL</a:t>
            </a:r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天内重要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todo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- @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相关跟进人</a:t>
            </a:r>
          </a:p>
          <a:p>
            <a:pPr lvl="2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客户推进的概况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，主要是运营数据，及需要各个域关注的内容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 @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</a:p>
          <a:p>
            <a:pPr lvl="2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客户问题反馈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客户成功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当前开发进展概况，主要看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icafe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燃尽图和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 @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研发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各个域的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update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，包括特别重要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值得一提的事，需要其他域提前知晓协同的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heads up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，及不同域之间需要协调的事宜（特别是进展缓慢需要上升的）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 @ASO@ATP</a:t>
            </a:r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从每个迭代的第二周开始，每天进展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ASO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需要同步下一个迭代的规划和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planning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需要特别讲的点（包括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involve UE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的状况）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 @ASO@UE</a:t>
            </a:r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其他需要同步或关注的问题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 @ALL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scrum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team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全员）站会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10:30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42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160" y="16677"/>
            <a:ext cx="11696059" cy="1325563"/>
          </a:xfrm>
        </p:spPr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爱番番敏捷流程，客户问题跟进</a:t>
            </a:r>
          </a:p>
        </p:txBody>
      </p:sp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640" y="6246562"/>
            <a:ext cx="10508721" cy="52155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5C9867-1EB4-7A4C-9C49-1735885D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0" y="1184023"/>
            <a:ext cx="11079580" cy="55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00080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自定义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00080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</TotalTime>
  <Words>1592</Words>
  <Application>Microsoft Macintosh PowerPoint</Application>
  <PresentationFormat>Widescreen</PresentationFormat>
  <Paragraphs>261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Microsoft YaHei</vt:lpstr>
      <vt:lpstr>Microsoft YaHei</vt:lpstr>
      <vt:lpstr>宋体</vt:lpstr>
      <vt:lpstr>Arial</vt:lpstr>
      <vt:lpstr>Calibri</vt:lpstr>
      <vt:lpstr>Calibri Light</vt:lpstr>
      <vt:lpstr>Franklin Gothic Book</vt:lpstr>
      <vt:lpstr>Office 主题</vt:lpstr>
      <vt:lpstr>自定义设计方案</vt:lpstr>
      <vt:lpstr>1_自定义设计方案</vt:lpstr>
      <vt:lpstr>PowerPoint Presentation</vt:lpstr>
      <vt:lpstr>前提1，敏捷开发相关概念认知对齐</vt:lpstr>
      <vt:lpstr>前提2，选取适合的敏捷开发框架-Scrum</vt:lpstr>
      <vt:lpstr>推进：4个方面内外兼修进行敏捷改进+变革管理</vt:lpstr>
      <vt:lpstr>1-爱番番敏捷组织</vt:lpstr>
      <vt:lpstr>1-爱番番敏捷组织</vt:lpstr>
      <vt:lpstr>2-爱番番敏捷流程，2周错峰迭代</vt:lpstr>
      <vt:lpstr>2-爱番番敏捷流程，站会</vt:lpstr>
      <vt:lpstr>2-爱番番敏捷流程，客户问题跟进</vt:lpstr>
      <vt:lpstr>2-敏捷流程的标准化、可视化、数字化、自动化</vt:lpstr>
      <vt:lpstr>2-敏捷流程的标准化、可视化、数字化、自动化</vt:lpstr>
      <vt:lpstr>2-敏捷流程的标准化、可视化、数字化、自动化</vt:lpstr>
      <vt:lpstr>3-爱番番敏捷工具</vt:lpstr>
      <vt:lpstr>4-爱番番敏捷文化-高度一致文化及价值观</vt:lpstr>
      <vt:lpstr>相关推荐</vt:lpstr>
      <vt:lpstr>附录1：爱番番敏捷改进使用的框架-Scrum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Zhu,Hualiang</dc:creator>
  <cp:lastModifiedBy>Robert Chu</cp:lastModifiedBy>
  <cp:revision>1167</cp:revision>
  <dcterms:modified xsi:type="dcterms:W3CDTF">2022-02-10T02:30:44Z</dcterms:modified>
</cp:coreProperties>
</file>